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0.jpg" ContentType="image/png"/>
  <Override PartName="/ppt/media/image22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75" r:id="rId3"/>
    <p:sldId id="259" r:id="rId4"/>
    <p:sldId id="257" r:id="rId5"/>
    <p:sldId id="276" r:id="rId6"/>
    <p:sldId id="260" r:id="rId7"/>
    <p:sldId id="272" r:id="rId8"/>
    <p:sldId id="273" r:id="rId9"/>
    <p:sldId id="277" r:id="rId10"/>
    <p:sldId id="264" r:id="rId11"/>
    <p:sldId id="261" r:id="rId12"/>
    <p:sldId id="279" r:id="rId13"/>
    <p:sldId id="274" r:id="rId14"/>
    <p:sldId id="262" r:id="rId15"/>
    <p:sldId id="278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1A"/>
    <a:srgbClr val="FFE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4" autoAdjust="0"/>
    <p:restoredTop sz="86900" autoAdjust="0"/>
  </p:normalViewPr>
  <p:slideViewPr>
    <p:cSldViewPr>
      <p:cViewPr varScale="1">
        <p:scale>
          <a:sx n="109" d="100"/>
          <a:sy n="109" d="100"/>
        </p:scale>
        <p:origin x="392" y="184"/>
      </p:cViewPr>
      <p:guideLst>
        <p:guide orient="horz" pos="2160"/>
        <p:guide pos="2880"/>
      </p:guideLst>
    </p:cSldViewPr>
  </p:slideViewPr>
  <p:notesTextViewPr>
    <p:cViewPr>
      <p:scale>
        <a:sx n="185" d="100"/>
        <a:sy n="1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34D0D-E41E-2047-AA40-DB5A52C50E02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20A5C-0796-7242-98F4-5A4877300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4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 smtClean="0"/>
              <a:t>당시 </a:t>
            </a:r>
            <a:r>
              <a:rPr lang="en-US" altLang="ko-KR" sz="3600" dirty="0" smtClean="0"/>
              <a:t>19</a:t>
            </a:r>
            <a:r>
              <a:rPr lang="ko-KR" altLang="en-US" sz="3600" dirty="0" smtClean="0"/>
              <a:t>세기 파리는 화가들의 천국이었다고 할 수 있다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나폴레옹 </a:t>
            </a:r>
            <a:r>
              <a:rPr lang="en-US" altLang="ko-KR" sz="3600" dirty="0" smtClean="0"/>
              <a:t>3</a:t>
            </a:r>
            <a:r>
              <a:rPr lang="ko-KR" altLang="en-US" sz="3600" dirty="0" smtClean="0"/>
              <a:t>세의 문화정책은 살롱의 부흥을 가져왔고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황제까지 직접 참여해서 당선작을 선정할 정도였다</a:t>
            </a:r>
            <a:r>
              <a:rPr lang="en-US" altLang="ko-KR" sz="360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 smtClean="0"/>
              <a:t>그야말로 살롱 권위가 최상이었을 시기</a:t>
            </a:r>
            <a:r>
              <a:rPr lang="en-US" altLang="ko-KR" sz="3600" dirty="0" smtClean="0"/>
              <a:t>.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20A5C-0796-7242-98F4-5A48773003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7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 smtClean="0"/>
              <a:t>당시 </a:t>
            </a:r>
            <a:r>
              <a:rPr lang="en-US" altLang="ko-KR" sz="3600" dirty="0" smtClean="0"/>
              <a:t>19</a:t>
            </a:r>
            <a:r>
              <a:rPr lang="ko-KR" altLang="en-US" sz="3600" dirty="0" smtClean="0"/>
              <a:t>세기 파리는 화가들의 천국이었다고 할 수 있다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나폴레옹 </a:t>
            </a:r>
            <a:r>
              <a:rPr lang="en-US" altLang="ko-KR" sz="3600" dirty="0" smtClean="0"/>
              <a:t>3</a:t>
            </a:r>
            <a:r>
              <a:rPr lang="ko-KR" altLang="en-US" sz="3600" dirty="0" smtClean="0"/>
              <a:t>세의 문화정책은 살롱의 부흥을 가져왔고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황제까지 직접 참여해서 당선작을 선정할 정도였다</a:t>
            </a:r>
            <a:r>
              <a:rPr lang="en-US" altLang="ko-KR" sz="360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 smtClean="0"/>
              <a:t>그야말로 살롱 권위가 최상이었을 시기</a:t>
            </a:r>
            <a:r>
              <a:rPr lang="en-US" altLang="ko-KR" sz="3600" dirty="0" smtClean="0"/>
              <a:t>.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20A5C-0796-7242-98F4-5A48773003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7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 smtClean="0"/>
              <a:t>당시 </a:t>
            </a:r>
            <a:r>
              <a:rPr lang="en-US" altLang="ko-KR" sz="3600" dirty="0" smtClean="0"/>
              <a:t>19</a:t>
            </a:r>
            <a:r>
              <a:rPr lang="ko-KR" altLang="en-US" sz="3600" dirty="0" smtClean="0"/>
              <a:t>세기 파리는 화가들의 천국이었다고 할 수 있다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나폴레옹 </a:t>
            </a:r>
            <a:r>
              <a:rPr lang="en-US" altLang="ko-KR" sz="3600" dirty="0" smtClean="0"/>
              <a:t>3</a:t>
            </a:r>
            <a:r>
              <a:rPr lang="ko-KR" altLang="en-US" sz="3600" dirty="0" smtClean="0"/>
              <a:t>세의 문화정책은 살롱의 부흥을 가져왔고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황제까지 직접 참여해서 당선작을 선정할 정도였다</a:t>
            </a:r>
            <a:r>
              <a:rPr lang="en-US" altLang="ko-KR" sz="360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 smtClean="0"/>
              <a:t>그야말로 살롱 권위가 최상이었을 시기</a:t>
            </a:r>
            <a:r>
              <a:rPr lang="en-US" altLang="ko-KR" sz="3600" dirty="0" smtClean="0"/>
              <a:t>.</a:t>
            </a:r>
            <a:r>
              <a:rPr lang="ko-KR" altLang="en-US" sz="3600" dirty="0" smtClean="0"/>
              <a:t> </a:t>
            </a:r>
            <a:endParaRPr lang="en-US" altLang="ko-KR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20A5C-0796-7242-98F4-5A48773003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7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FFFFFF"/>
                </a:solidFill>
              </a:rPr>
              <a:t>1.</a:t>
            </a:r>
            <a:r>
              <a:rPr lang="ko-KR" altLang="en-US" dirty="0" smtClean="0">
                <a:solidFill>
                  <a:srgbClr val="FFFFFF"/>
                </a:solidFill>
              </a:rPr>
              <a:t> 마네는 작품의 배경이 되는 공간을 묘사하면서</a:t>
            </a:r>
            <a:r>
              <a:rPr lang="en-US" altLang="ko-KR" dirty="0" smtClean="0">
                <a:solidFill>
                  <a:srgbClr val="FFFFFF"/>
                </a:solidFill>
              </a:rPr>
              <a:t>, </a:t>
            </a:r>
            <a:r>
              <a:rPr lang="ko-KR" altLang="en-US" dirty="0" smtClean="0">
                <a:solidFill>
                  <a:srgbClr val="FFFFFF"/>
                </a:solidFill>
              </a:rPr>
              <a:t>그 공간 속 여러 요소들의 크기나 위치를 원근법에 따라 조정하지 않았다</a:t>
            </a:r>
            <a:r>
              <a:rPr lang="en-US" altLang="ko-KR" dirty="0" smtClean="0">
                <a:solidFill>
                  <a:srgbClr val="FFFFFF"/>
                </a:solidFill>
              </a:rPr>
              <a:t>. </a:t>
            </a:r>
            <a:r>
              <a:rPr lang="ko-KR" altLang="en-US" dirty="0" smtClean="0">
                <a:solidFill>
                  <a:srgbClr val="FFFFFF"/>
                </a:solidFill>
              </a:rPr>
              <a:t>때문에</a:t>
            </a:r>
            <a:r>
              <a:rPr lang="en-US" altLang="ko-KR" dirty="0" smtClean="0">
                <a:solidFill>
                  <a:srgbClr val="FFFFFF"/>
                </a:solidFill>
              </a:rPr>
              <a:t>, </a:t>
            </a:r>
            <a:r>
              <a:rPr lang="ko-KR" altLang="en-US" dirty="0" smtClean="0">
                <a:solidFill>
                  <a:srgbClr val="FFFFFF"/>
                </a:solidFill>
              </a:rPr>
              <a:t>단일 시점의 원근법에 따라서 풍경을 묘사하는 데에 익숙했던 당시 관람자들은 </a:t>
            </a:r>
            <a:r>
              <a:rPr lang="en-US" altLang="ko-KR" dirty="0" smtClean="0">
                <a:solidFill>
                  <a:srgbClr val="FFFFFF"/>
                </a:solidFill>
              </a:rPr>
              <a:t>&lt;</a:t>
            </a:r>
            <a:r>
              <a:rPr lang="ko-KR" altLang="en-US" dirty="0" smtClean="0">
                <a:solidFill>
                  <a:srgbClr val="FFFFFF"/>
                </a:solidFill>
              </a:rPr>
              <a:t>풀밭 위의 점심식사</a:t>
            </a:r>
            <a:r>
              <a:rPr lang="en-US" altLang="ko-KR" dirty="0" smtClean="0">
                <a:solidFill>
                  <a:srgbClr val="FFFFFF"/>
                </a:solidFill>
              </a:rPr>
              <a:t>&gt;</a:t>
            </a:r>
            <a:r>
              <a:rPr lang="ko-KR" altLang="en-US" dirty="0" smtClean="0">
                <a:solidFill>
                  <a:srgbClr val="FFFFFF"/>
                </a:solidFill>
              </a:rPr>
              <a:t>에 묘사된 배경에서 공간적 깊이감을 느끼기 어려웠다</a:t>
            </a:r>
            <a:r>
              <a:rPr lang="en-US" altLang="ko-KR" dirty="0" smtClean="0">
                <a:solidFill>
                  <a:srgbClr val="FFFFFF"/>
                </a:solidFill>
              </a:rPr>
              <a:t>. </a:t>
            </a:r>
            <a:r>
              <a:rPr lang="ko-KR" altLang="en-US" dirty="0" smtClean="0">
                <a:solidFill>
                  <a:srgbClr val="FFFFFF"/>
                </a:solidFill>
              </a:rPr>
              <a:t>예를 들어</a:t>
            </a:r>
            <a:r>
              <a:rPr lang="en-US" altLang="ko-KR" dirty="0" smtClean="0">
                <a:solidFill>
                  <a:srgbClr val="FFFFFF"/>
                </a:solidFill>
              </a:rPr>
              <a:t>, </a:t>
            </a:r>
            <a:r>
              <a:rPr lang="ko-KR" altLang="en-US" dirty="0" smtClean="0">
                <a:solidFill>
                  <a:srgbClr val="FFFFFF"/>
                </a:solidFill>
              </a:rPr>
              <a:t>화면 중앙의 목욕하는 여인은 그 오른편에 그려진 배에 비해 너무 크게 그려졌기 때문에 관람자들은 원근감에 혼란을 겪었다</a:t>
            </a:r>
            <a:r>
              <a:rPr lang="en-US" altLang="ko-KR" dirty="0" smtClean="0">
                <a:solidFill>
                  <a:srgbClr val="FFFFFF"/>
                </a:solidFill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srgbClr val="FFFFFF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>
                <a:solidFill>
                  <a:srgbClr val="FFFFFF"/>
                </a:solidFill>
              </a:rPr>
              <a:t>2</a:t>
            </a:r>
            <a:r>
              <a:rPr lang="en-US" altLang="ko-KR" dirty="0" smtClean="0">
                <a:solidFill>
                  <a:srgbClr val="FFFFFF"/>
                </a:solidFill>
              </a:rPr>
              <a:t>.</a:t>
            </a:r>
            <a:r>
              <a:rPr lang="ko-KR" altLang="en-US" dirty="0" smtClean="0">
                <a:solidFill>
                  <a:srgbClr val="FFFFFF"/>
                </a:solidFill>
              </a:rPr>
              <a:t> 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r>
              <a:rPr lang="ko-KR" altLang="en-US" dirty="0" smtClean="0">
                <a:solidFill>
                  <a:srgbClr val="FFFFFF"/>
                </a:solidFill>
              </a:rPr>
              <a:t>또한</a:t>
            </a:r>
            <a:r>
              <a:rPr lang="en-US" altLang="ko-KR" dirty="0" smtClean="0">
                <a:solidFill>
                  <a:srgbClr val="FFFFFF"/>
                </a:solidFill>
              </a:rPr>
              <a:t>, </a:t>
            </a:r>
            <a:r>
              <a:rPr lang="ko-KR" altLang="en-US" dirty="0" smtClean="0">
                <a:solidFill>
                  <a:srgbClr val="FFFFFF"/>
                </a:solidFill>
              </a:rPr>
              <a:t>마네의 명암을 표현하는 방법인 키아로스쿠로를 거부했다</a:t>
            </a:r>
            <a:r>
              <a:rPr lang="en-US" altLang="ko-KR" dirty="0" smtClean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FFFFFF"/>
                </a:solidFill>
              </a:rPr>
              <a:t>중간색조를 과감히 생략함으로써 세부묘사는 단순화되었고 윤곽선은 강조되었으며</a:t>
            </a:r>
            <a:r>
              <a:rPr lang="en-US" altLang="ko-KR" dirty="0" smtClean="0">
                <a:solidFill>
                  <a:srgbClr val="FFFFFF"/>
                </a:solidFill>
              </a:rPr>
              <a:t>, </a:t>
            </a:r>
            <a:r>
              <a:rPr lang="ko-KR" altLang="en-US" dirty="0" smtClean="0">
                <a:solidFill>
                  <a:srgbClr val="FFFFFF"/>
                </a:solidFill>
              </a:rPr>
              <a:t>대상들은 입체적이라기 보다는 평면적으로 보인다</a:t>
            </a:r>
            <a:r>
              <a:rPr lang="en-US" altLang="ko-KR" dirty="0" smtClean="0">
                <a:solidFill>
                  <a:srgbClr val="FFFFFF"/>
                </a:solidFill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FFFFFF"/>
                </a:solidFill>
              </a:rPr>
              <a:t>이처럼 공간적 깊이감을 느낄 수 없도록 그려진 배경과 평면적인 색채로 묘사된 대상들은 화면의 평면성</a:t>
            </a:r>
            <a:r>
              <a:rPr lang="en-US" altLang="ko-KR" dirty="0" smtClean="0">
                <a:solidFill>
                  <a:srgbClr val="FFFFFF"/>
                </a:solidFill>
              </a:rPr>
              <a:t>(flatness)</a:t>
            </a:r>
            <a:r>
              <a:rPr lang="ko-KR" altLang="en-US" dirty="0" smtClean="0">
                <a:solidFill>
                  <a:srgbClr val="FFFFFF"/>
                </a:solidFill>
              </a:rPr>
              <a:t>을 두드러지게 하고 있다</a:t>
            </a:r>
            <a:r>
              <a:rPr lang="en-US" altLang="ko-KR" dirty="0" smtClean="0">
                <a:solidFill>
                  <a:srgbClr val="FFFFFF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20A5C-0796-7242-98F4-5A48773003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12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Olympia</a:t>
            </a:r>
            <a:r>
              <a:rPr lang="en-US" baseline="0" dirty="0" smtClean="0"/>
              <a:t> (1863)</a:t>
            </a:r>
          </a:p>
          <a:p>
            <a:r>
              <a:rPr lang="en-US" altLang="ko-KR" baseline="0" dirty="0" smtClean="0"/>
              <a:t>130.5cm x 190cm </a:t>
            </a:r>
          </a:p>
          <a:p>
            <a:r>
              <a:rPr lang="en-US" baseline="0" dirty="0" err="1" smtClean="0"/>
              <a:t>Orsay</a:t>
            </a:r>
            <a:r>
              <a:rPr lang="en-US" baseline="0" dirty="0" smtClean="0"/>
              <a:t> Museum</a:t>
            </a:r>
          </a:p>
          <a:p>
            <a:endParaRPr lang="en-US" baseline="0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Fifer (1866)</a:t>
            </a:r>
          </a:p>
          <a:p>
            <a:r>
              <a:rPr lang="en-US" altLang="ko-KR" baseline="0" dirty="0" smtClean="0"/>
              <a:t>160cm x 97cm</a:t>
            </a:r>
          </a:p>
          <a:p>
            <a:r>
              <a:rPr lang="en-US" baseline="0" dirty="0" err="1" smtClean="0"/>
              <a:t>Orsay</a:t>
            </a:r>
            <a:r>
              <a:rPr lang="en-US" baseline="0" dirty="0" smtClean="0"/>
              <a:t> Museum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20A5C-0796-7242-98F4-5A48773003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81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Luncheon on the Grass</a:t>
            </a:r>
          </a:p>
          <a:p>
            <a:r>
              <a:rPr lang="en-US" baseline="0" dirty="0" smtClean="0"/>
              <a:t>1862-1863</a:t>
            </a:r>
          </a:p>
          <a:p>
            <a:r>
              <a:rPr lang="en-US" baseline="0" dirty="0" smtClean="0"/>
              <a:t>208cm x 265.5cm </a:t>
            </a:r>
          </a:p>
          <a:p>
            <a:r>
              <a:rPr lang="en-US" baseline="0" dirty="0" err="1" smtClean="0"/>
              <a:t>Orsay</a:t>
            </a:r>
            <a:r>
              <a:rPr lang="en-US" baseline="0" dirty="0" smtClean="0"/>
              <a:t> Museum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20A5C-0796-7242-98F4-5A48773003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29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Luncheon on the Grass</a:t>
            </a:r>
          </a:p>
          <a:p>
            <a:r>
              <a:rPr lang="en-US" baseline="0" dirty="0" smtClean="0"/>
              <a:t>1862-1863</a:t>
            </a:r>
          </a:p>
          <a:p>
            <a:r>
              <a:rPr lang="en-US" baseline="0" dirty="0" smtClean="0"/>
              <a:t>208cm x 265.5cm </a:t>
            </a:r>
          </a:p>
          <a:p>
            <a:r>
              <a:rPr lang="en-US" baseline="0" dirty="0" err="1" smtClean="0"/>
              <a:t>Orsay</a:t>
            </a:r>
            <a:r>
              <a:rPr lang="en-US" baseline="0" dirty="0" smtClean="0"/>
              <a:t> Museum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20A5C-0796-7242-98F4-5A48773003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0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Luncheon on the Grass</a:t>
            </a:r>
          </a:p>
          <a:p>
            <a:r>
              <a:rPr lang="en-US" baseline="0" dirty="0" smtClean="0"/>
              <a:t>1862-1863</a:t>
            </a:r>
          </a:p>
          <a:p>
            <a:r>
              <a:rPr lang="en-US" baseline="0" dirty="0" smtClean="0"/>
              <a:t>208cm x 265.5cm </a:t>
            </a:r>
          </a:p>
          <a:p>
            <a:r>
              <a:rPr lang="en-US" baseline="0" dirty="0" err="1" smtClean="0"/>
              <a:t>Orsay</a:t>
            </a:r>
            <a:r>
              <a:rPr lang="en-US" baseline="0" dirty="0" smtClean="0"/>
              <a:t> Museum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20A5C-0796-7242-98F4-5A48773003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2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21BED-F03B-4D52-9E61-3916D581C43E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30FF3-224F-451D-B1D6-DA76DF1AEF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7" Type="http://schemas.openxmlformats.org/officeDocument/2006/relationships/image" Target="../media/image6.gif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0.jp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6.gif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g"/><Relationship Id="rId12" Type="http://schemas.openxmlformats.org/officeDocument/2006/relationships/image" Target="../media/image19.png"/><Relationship Id="rId13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932040" y="3212976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01 Needs &amp; Purpose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32040" y="4005064"/>
            <a:ext cx="4668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02 Functions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3635896" y="844517"/>
            <a:ext cx="5643000" cy="571504"/>
            <a:chOff x="3929058" y="5643578"/>
            <a:chExt cx="5214942" cy="571504"/>
          </a:xfrm>
          <a:solidFill>
            <a:srgbClr val="FFC000"/>
          </a:solidFill>
        </p:grpSpPr>
        <p:sp>
          <p:nvSpPr>
            <p:cNvPr id="24" name="갈매기형 수장 2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14876" y="5643578"/>
              <a:ext cx="4429124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835696" y="90872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5"/>
          <p:cNvGrpSpPr/>
          <p:nvPr/>
        </p:nvGrpSpPr>
        <p:grpSpPr>
          <a:xfrm rot="10800000">
            <a:off x="5147" y="857232"/>
            <a:ext cx="1686533" cy="571504"/>
            <a:chOff x="3929058" y="5643578"/>
            <a:chExt cx="2118512" cy="571504"/>
          </a:xfrm>
          <a:solidFill>
            <a:srgbClr val="FFC000"/>
          </a:solidFill>
        </p:grpSpPr>
        <p:sp>
          <p:nvSpPr>
            <p:cNvPr id="14" name="갈매기형 수장 1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14876" y="5643578"/>
              <a:ext cx="1332694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Picture 4" descr="ceramic-sitting-flower-pot-2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4104456" cy="4104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2040" y="2420888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00 Demonstration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5868144" y="2996952"/>
            <a:ext cx="3275856" cy="571504"/>
            <a:chOff x="4284232" y="5643578"/>
            <a:chExt cx="2734343" cy="571504"/>
          </a:xfrm>
          <a:solidFill>
            <a:srgbClr val="FFC000"/>
          </a:solidFill>
        </p:grpSpPr>
        <p:sp>
          <p:nvSpPr>
            <p:cNvPr id="24" name="갈매기형 수장 23"/>
            <p:cNvSpPr/>
            <p:nvPr/>
          </p:nvSpPr>
          <p:spPr>
            <a:xfrm>
              <a:off x="4284232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994581" y="5643578"/>
              <a:ext cx="2023994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203847" y="2996952"/>
            <a:ext cx="273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02 </a:t>
            </a:r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Functions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6"/>
          <p:cNvGrpSpPr/>
          <p:nvPr/>
        </p:nvGrpSpPr>
        <p:grpSpPr>
          <a:xfrm rot="10800000">
            <a:off x="0" y="2996952"/>
            <a:ext cx="3203847" cy="571504"/>
            <a:chOff x="4809388" y="5643578"/>
            <a:chExt cx="4083612" cy="571504"/>
          </a:xfrm>
          <a:solidFill>
            <a:srgbClr val="FFC000"/>
          </a:solidFill>
        </p:grpSpPr>
        <p:sp>
          <p:nvSpPr>
            <p:cNvPr id="31" name="갈매기형 수장 30"/>
            <p:cNvSpPr/>
            <p:nvPr/>
          </p:nvSpPr>
          <p:spPr>
            <a:xfrm>
              <a:off x="480938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375648" y="5643578"/>
              <a:ext cx="3517352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14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/>
          <p:cNvGrpSpPr/>
          <p:nvPr/>
        </p:nvGrpSpPr>
        <p:grpSpPr>
          <a:xfrm rot="10800000">
            <a:off x="0" y="6715148"/>
            <a:ext cx="9429784" cy="142852"/>
            <a:chOff x="3929058" y="5643578"/>
            <a:chExt cx="4963937" cy="571504"/>
          </a:xfrm>
          <a:solidFill>
            <a:srgbClr val="FFC000"/>
          </a:solidFill>
        </p:grpSpPr>
        <p:sp>
          <p:nvSpPr>
            <p:cNvPr id="17" name="갈매기형 수장 16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63870" y="5643578"/>
              <a:ext cx="4429125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86658" y="674762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Humidity </a:t>
            </a:r>
          </a:p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Alarm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타원 9"/>
          <p:cNvSpPr/>
          <p:nvPr/>
        </p:nvSpPr>
        <p:spPr>
          <a:xfrm>
            <a:off x="214650" y="170706"/>
            <a:ext cx="1785950" cy="1714512"/>
          </a:xfrm>
          <a:prstGeom prst="ellipse">
            <a:avLst/>
          </a:prstGeom>
          <a:noFill/>
          <a:ln w="127000" cmpd="thickThin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85540" y="2047668"/>
            <a:ext cx="302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Sensing</a:t>
            </a:r>
          </a:p>
          <a:p>
            <a:pPr algn="ctr"/>
            <a:endParaRPr lang="en-US" altLang="ko-KR" sz="2400" b="1" dirty="0" smtClean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: humidity level sensor </a:t>
            </a:r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 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11760" y="2143953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altLang="ko-KR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ctuations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Picture 9" descr="845155864_4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1" y="2267973"/>
            <a:ext cx="2245569" cy="1692473"/>
          </a:xfrm>
          <a:prstGeom prst="rect">
            <a:avLst/>
          </a:prstGeom>
        </p:spPr>
      </p:pic>
      <p:pic>
        <p:nvPicPr>
          <p:cNvPr id="12" name="Picture 11" descr="ec-5-edi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6" r="9589" b="26776"/>
          <a:stretch/>
        </p:blipFill>
        <p:spPr>
          <a:xfrm flipH="1">
            <a:off x="6563039" y="4034909"/>
            <a:ext cx="3564194" cy="1909097"/>
          </a:xfrm>
          <a:prstGeom prst="rect">
            <a:avLst/>
          </a:prstGeom>
        </p:spPr>
      </p:pic>
      <p:pic>
        <p:nvPicPr>
          <p:cNvPr id="22" name="Picture 21" descr="pompe-8-12volts-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4" t="28699" r="15749" b="28474"/>
          <a:stretch/>
        </p:blipFill>
        <p:spPr>
          <a:xfrm>
            <a:off x="134831" y="5080742"/>
            <a:ext cx="2009072" cy="1499049"/>
          </a:xfrm>
          <a:prstGeom prst="rect">
            <a:avLst/>
          </a:prstGeom>
        </p:spPr>
      </p:pic>
      <p:pic>
        <p:nvPicPr>
          <p:cNvPr id="28" name="Picture 27" descr="plant-psd799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431" y="2583509"/>
            <a:ext cx="4248472" cy="413163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rot="20770199">
            <a:off x="2320993" y="4922598"/>
            <a:ext cx="6114222" cy="562563"/>
            <a:chOff x="1691682" y="297163"/>
            <a:chExt cx="6114222" cy="562563"/>
          </a:xfrm>
        </p:grpSpPr>
        <p:sp>
          <p:nvSpPr>
            <p:cNvPr id="30" name="TextBox 29"/>
            <p:cNvSpPr txBox="1"/>
            <p:nvPr/>
          </p:nvSpPr>
          <p:spPr>
            <a:xfrm>
              <a:off x="1691682" y="369171"/>
              <a:ext cx="6114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libri" charset="0"/>
                  <a:ea typeface="Calibri" charset="0"/>
                  <a:cs typeface="Calibri" charset="0"/>
                </a:rPr>
                <a:t>I NEED </a:t>
              </a:r>
              <a:r>
                <a:rPr lang="en-US" altLang="ko-KR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Calibri" charset="0"/>
                  <a:ea typeface="Calibri" charset="0"/>
                  <a:cs typeface="Calibri" charset="0"/>
                </a:rPr>
                <a:t>WATER</a:t>
              </a:r>
            </a:p>
          </p:txBody>
        </p:sp>
        <p:pic>
          <p:nvPicPr>
            <p:cNvPr id="31" name="Picture 30" descr="RcdLa7oc9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160" y="297163"/>
              <a:ext cx="576064" cy="56256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1" y="3986569"/>
            <a:ext cx="1021627" cy="95661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47676" y="2984727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: Facial Expression </a:t>
            </a:r>
          </a:p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with LED Matrix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38428" y="4257000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: sound alarm 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960" y="5616747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: Robotic arm </a:t>
            </a:r>
          </a:p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movement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9596" y="610088"/>
            <a:ext cx="6244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Automatically checks if there is lack of water, </a:t>
            </a:r>
          </a:p>
          <a:p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and alarms the user in different modes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06 -0.17824 C 0.27865 -0.17037 0.26407 -0.16388 0.25 -0.15555 C 0.23716 -0.14837 0.22379 -0.13819 0.21059 -0.13287 C 0.18264 -0.12199 0.15347 -0.1155 0.12552 -0.10532 C 0.12032 -0.10162 0.11563 -0.09768 0.11025 -0.09467 C 0.09739 -0.08125 0.08419 -0.07013 0.07084 -0.05763 C 0.06423 -0.05185 0.05799 -0.0449 0.05122 -0.03958 C 0.04688 -0.03634 0.04202 -0.03449 0.03768 -0.03125 C 0.02916 -0.02523 0.01893 -0.01504 0.00989 -0.01111 C 0.00746 -0.00787 0.00451 -0.00578 0.00191 -0.00254 C 0.00121 -0.00185 -7.5E-6 -0.00023 -7.5E-6 -0.00023 " pathEditMode="relative" ptsTypes="ffffffffff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6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/>
          <p:cNvGrpSpPr/>
          <p:nvPr/>
        </p:nvGrpSpPr>
        <p:grpSpPr>
          <a:xfrm rot="10800000">
            <a:off x="0" y="6715148"/>
            <a:ext cx="9429784" cy="142852"/>
            <a:chOff x="3929058" y="5643578"/>
            <a:chExt cx="4963937" cy="571504"/>
          </a:xfrm>
          <a:solidFill>
            <a:srgbClr val="FFC000"/>
          </a:solidFill>
        </p:grpSpPr>
        <p:sp>
          <p:nvSpPr>
            <p:cNvPr id="17" name="갈매기형 수장 16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63870" y="5643578"/>
              <a:ext cx="4429125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11275" y="794753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Interaction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타원 9"/>
          <p:cNvSpPr/>
          <p:nvPr/>
        </p:nvSpPr>
        <p:spPr>
          <a:xfrm>
            <a:off x="214650" y="170706"/>
            <a:ext cx="1785950" cy="1714512"/>
          </a:xfrm>
          <a:prstGeom prst="ellipse">
            <a:avLst/>
          </a:prstGeom>
          <a:noFill/>
          <a:ln w="127000" cmpd="thickThin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85540" y="2047668"/>
            <a:ext cx="302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Sensing</a:t>
            </a:r>
          </a:p>
          <a:p>
            <a:pPr algn="ctr"/>
            <a:endParaRPr lang="en-US" altLang="ko-KR" sz="2400" b="1" dirty="0" smtClean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: light sensor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11760" y="2143953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altLang="ko-KR" sz="2400" b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ctuations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Picture 9" descr="845155864_4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1" y="2267973"/>
            <a:ext cx="2245569" cy="1692473"/>
          </a:xfrm>
          <a:prstGeom prst="rect">
            <a:avLst/>
          </a:prstGeom>
        </p:spPr>
      </p:pic>
      <p:pic>
        <p:nvPicPr>
          <p:cNvPr id="22" name="Picture 21" descr="pompe-8-12volts-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4" t="28699" r="15749" b="28474"/>
          <a:stretch/>
        </p:blipFill>
        <p:spPr>
          <a:xfrm>
            <a:off x="134831" y="5080742"/>
            <a:ext cx="2009072" cy="1499049"/>
          </a:xfrm>
          <a:prstGeom prst="rect">
            <a:avLst/>
          </a:prstGeom>
        </p:spPr>
      </p:pic>
      <p:pic>
        <p:nvPicPr>
          <p:cNvPr id="28" name="Picture 27" descr="plant-psd799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431" y="2583509"/>
            <a:ext cx="4248472" cy="41316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rot="20770199">
            <a:off x="2686042" y="4990664"/>
            <a:ext cx="611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HELLO USER</a:t>
            </a:r>
            <a:endParaRPr lang="en-US" altLang="ko-KR" sz="2400" b="1" dirty="0" smtClean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1" y="3986569"/>
            <a:ext cx="1021627" cy="95661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47676" y="2984727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: Facial Expression </a:t>
            </a:r>
          </a:p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with LED Matrix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38428" y="4257000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: sound alarm 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960" y="5616747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: Robotic arm </a:t>
            </a:r>
          </a:p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movement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9596" y="610088"/>
            <a:ext cx="6244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Checks for human touch(patting) through light sensor and alarms the user in different modes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4" name="Picture 23" descr="unnam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63641">
            <a:off x="7182371" y="4826132"/>
            <a:ext cx="1247062" cy="1247062"/>
          </a:xfrm>
          <a:prstGeom prst="rect">
            <a:avLst/>
          </a:prstGeom>
        </p:spPr>
      </p:pic>
      <p:sp>
        <p:nvSpPr>
          <p:cNvPr id="32" name="Freeform 31"/>
          <p:cNvSpPr/>
          <p:nvPr/>
        </p:nvSpPr>
        <p:spPr>
          <a:xfrm rot="21418526">
            <a:off x="6086722" y="3258219"/>
            <a:ext cx="1085039" cy="2736778"/>
          </a:xfrm>
          <a:custGeom>
            <a:avLst/>
            <a:gdLst>
              <a:gd name="connsiteX0" fmla="*/ 388254 w 1085039"/>
              <a:gd name="connsiteY0" fmla="*/ 0 h 2736778"/>
              <a:gd name="connsiteX1" fmla="*/ 3158 w 1085039"/>
              <a:gd name="connsiteY1" fmla="*/ 434258 h 2736778"/>
              <a:gd name="connsiteX2" fmla="*/ 576706 w 1085039"/>
              <a:gd name="connsiteY2" fmla="*/ 548968 h 2736778"/>
              <a:gd name="connsiteX3" fmla="*/ 322706 w 1085039"/>
              <a:gd name="connsiteY3" fmla="*/ 975032 h 2736778"/>
              <a:gd name="connsiteX4" fmla="*/ 945416 w 1085039"/>
              <a:gd name="connsiteY4" fmla="*/ 1245419 h 2736778"/>
              <a:gd name="connsiteX5" fmla="*/ 502964 w 1085039"/>
              <a:gd name="connsiteY5" fmla="*/ 1663290 h 2736778"/>
              <a:gd name="connsiteX6" fmla="*/ 1084706 w 1085039"/>
              <a:gd name="connsiteY6" fmla="*/ 1966452 h 2736778"/>
              <a:gd name="connsiteX7" fmla="*/ 593093 w 1085039"/>
              <a:gd name="connsiteY7" fmla="*/ 2326968 h 2736778"/>
              <a:gd name="connsiteX8" fmla="*/ 1027351 w 1085039"/>
              <a:gd name="connsiteY8" fmla="*/ 2580968 h 2736778"/>
              <a:gd name="connsiteX9" fmla="*/ 1060125 w 1085039"/>
              <a:gd name="connsiteY9" fmla="*/ 2630129 h 2736778"/>
              <a:gd name="connsiteX10" fmla="*/ 904448 w 1085039"/>
              <a:gd name="connsiteY10" fmla="*/ 2736645 h 2736778"/>
              <a:gd name="connsiteX11" fmla="*/ 691416 w 1085039"/>
              <a:gd name="connsiteY11" fmla="*/ 2654710 h 273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039" h="2736778">
                <a:moveTo>
                  <a:pt x="388254" y="0"/>
                </a:moveTo>
                <a:cubicBezTo>
                  <a:pt x="180001" y="171381"/>
                  <a:pt x="-28251" y="342763"/>
                  <a:pt x="3158" y="434258"/>
                </a:cubicBezTo>
                <a:cubicBezTo>
                  <a:pt x="34567" y="525753"/>
                  <a:pt x="523448" y="458839"/>
                  <a:pt x="576706" y="548968"/>
                </a:cubicBezTo>
                <a:cubicBezTo>
                  <a:pt x="629964" y="639097"/>
                  <a:pt x="261254" y="858957"/>
                  <a:pt x="322706" y="975032"/>
                </a:cubicBezTo>
                <a:cubicBezTo>
                  <a:pt x="384158" y="1091107"/>
                  <a:pt x="915373" y="1130709"/>
                  <a:pt x="945416" y="1245419"/>
                </a:cubicBezTo>
                <a:cubicBezTo>
                  <a:pt x="975459" y="1360129"/>
                  <a:pt x="479749" y="1543118"/>
                  <a:pt x="502964" y="1663290"/>
                </a:cubicBezTo>
                <a:cubicBezTo>
                  <a:pt x="526179" y="1783462"/>
                  <a:pt x="1069684" y="1855839"/>
                  <a:pt x="1084706" y="1966452"/>
                </a:cubicBezTo>
                <a:cubicBezTo>
                  <a:pt x="1099728" y="2077065"/>
                  <a:pt x="602652" y="2224549"/>
                  <a:pt x="593093" y="2326968"/>
                </a:cubicBezTo>
                <a:cubicBezTo>
                  <a:pt x="583534" y="2429387"/>
                  <a:pt x="949512" y="2530441"/>
                  <a:pt x="1027351" y="2580968"/>
                </a:cubicBezTo>
                <a:cubicBezTo>
                  <a:pt x="1105190" y="2631495"/>
                  <a:pt x="1080609" y="2604183"/>
                  <a:pt x="1060125" y="2630129"/>
                </a:cubicBezTo>
                <a:cubicBezTo>
                  <a:pt x="1039641" y="2656075"/>
                  <a:pt x="965899" y="2732548"/>
                  <a:pt x="904448" y="2736645"/>
                </a:cubicBezTo>
                <a:cubicBezTo>
                  <a:pt x="842997" y="2740742"/>
                  <a:pt x="696878" y="2649248"/>
                  <a:pt x="691416" y="2654710"/>
                </a:cubicBezTo>
              </a:path>
            </a:pathLst>
          </a:custGeom>
          <a:noFill/>
          <a:ln>
            <a:solidFill>
              <a:srgbClr val="FFC61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61A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 rot="21418526" flipH="1">
            <a:off x="3926482" y="3258219"/>
            <a:ext cx="1085039" cy="2736778"/>
          </a:xfrm>
          <a:custGeom>
            <a:avLst/>
            <a:gdLst>
              <a:gd name="connsiteX0" fmla="*/ 388254 w 1085039"/>
              <a:gd name="connsiteY0" fmla="*/ 0 h 2736778"/>
              <a:gd name="connsiteX1" fmla="*/ 3158 w 1085039"/>
              <a:gd name="connsiteY1" fmla="*/ 434258 h 2736778"/>
              <a:gd name="connsiteX2" fmla="*/ 576706 w 1085039"/>
              <a:gd name="connsiteY2" fmla="*/ 548968 h 2736778"/>
              <a:gd name="connsiteX3" fmla="*/ 322706 w 1085039"/>
              <a:gd name="connsiteY3" fmla="*/ 975032 h 2736778"/>
              <a:gd name="connsiteX4" fmla="*/ 945416 w 1085039"/>
              <a:gd name="connsiteY4" fmla="*/ 1245419 h 2736778"/>
              <a:gd name="connsiteX5" fmla="*/ 502964 w 1085039"/>
              <a:gd name="connsiteY5" fmla="*/ 1663290 h 2736778"/>
              <a:gd name="connsiteX6" fmla="*/ 1084706 w 1085039"/>
              <a:gd name="connsiteY6" fmla="*/ 1966452 h 2736778"/>
              <a:gd name="connsiteX7" fmla="*/ 593093 w 1085039"/>
              <a:gd name="connsiteY7" fmla="*/ 2326968 h 2736778"/>
              <a:gd name="connsiteX8" fmla="*/ 1027351 w 1085039"/>
              <a:gd name="connsiteY8" fmla="*/ 2580968 h 2736778"/>
              <a:gd name="connsiteX9" fmla="*/ 1060125 w 1085039"/>
              <a:gd name="connsiteY9" fmla="*/ 2630129 h 2736778"/>
              <a:gd name="connsiteX10" fmla="*/ 904448 w 1085039"/>
              <a:gd name="connsiteY10" fmla="*/ 2736645 h 2736778"/>
              <a:gd name="connsiteX11" fmla="*/ 691416 w 1085039"/>
              <a:gd name="connsiteY11" fmla="*/ 2654710 h 273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039" h="2736778">
                <a:moveTo>
                  <a:pt x="388254" y="0"/>
                </a:moveTo>
                <a:cubicBezTo>
                  <a:pt x="180001" y="171381"/>
                  <a:pt x="-28251" y="342763"/>
                  <a:pt x="3158" y="434258"/>
                </a:cubicBezTo>
                <a:cubicBezTo>
                  <a:pt x="34567" y="525753"/>
                  <a:pt x="523448" y="458839"/>
                  <a:pt x="576706" y="548968"/>
                </a:cubicBezTo>
                <a:cubicBezTo>
                  <a:pt x="629964" y="639097"/>
                  <a:pt x="261254" y="858957"/>
                  <a:pt x="322706" y="975032"/>
                </a:cubicBezTo>
                <a:cubicBezTo>
                  <a:pt x="384158" y="1091107"/>
                  <a:pt x="915373" y="1130709"/>
                  <a:pt x="945416" y="1245419"/>
                </a:cubicBezTo>
                <a:cubicBezTo>
                  <a:pt x="975459" y="1360129"/>
                  <a:pt x="479749" y="1543118"/>
                  <a:pt x="502964" y="1663290"/>
                </a:cubicBezTo>
                <a:cubicBezTo>
                  <a:pt x="526179" y="1783462"/>
                  <a:pt x="1069684" y="1855839"/>
                  <a:pt x="1084706" y="1966452"/>
                </a:cubicBezTo>
                <a:cubicBezTo>
                  <a:pt x="1099728" y="2077065"/>
                  <a:pt x="602652" y="2224549"/>
                  <a:pt x="593093" y="2326968"/>
                </a:cubicBezTo>
                <a:cubicBezTo>
                  <a:pt x="583534" y="2429387"/>
                  <a:pt x="949512" y="2530441"/>
                  <a:pt x="1027351" y="2580968"/>
                </a:cubicBezTo>
                <a:cubicBezTo>
                  <a:pt x="1105190" y="2631495"/>
                  <a:pt x="1080609" y="2604183"/>
                  <a:pt x="1060125" y="2630129"/>
                </a:cubicBezTo>
                <a:cubicBezTo>
                  <a:pt x="1039641" y="2656075"/>
                  <a:pt x="965899" y="2732548"/>
                  <a:pt x="904448" y="2736645"/>
                </a:cubicBezTo>
                <a:cubicBezTo>
                  <a:pt x="842997" y="2740742"/>
                  <a:pt x="696878" y="2649248"/>
                  <a:pt x="691416" y="2654710"/>
                </a:cubicBezTo>
              </a:path>
            </a:pathLst>
          </a:custGeom>
          <a:noFill/>
          <a:ln>
            <a:solidFill>
              <a:srgbClr val="FFC61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6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58 -0.29283 C 0.18768 -0.29167 0.18229 -0.28936 0.17657 -0.28797 C 0.16997 -0.28403 0.16337 -0.28056 0.15677 -0.27616 C 0.15261 -0.27385 0.14809 -0.27292 0.14427 -0.27014 C 0.13976 -0.26737 0.13663 -0.26459 0.13177 -0.26297 C 0.12604 -0.25787 0.11979 -0.2544 0.11389 -0.24977 C 0.1092 -0.24653 0.10625 -0.2419 0.10122 -0.24028 C 0.09462 -0.23149 0.08681 -0.22431 0.08073 -0.21505 C 0.06684 -0.19468 0.05434 -0.17362 0.04306 -0.1507 C 0.04098 -0.14213 0.04393 -0.15186 0.03941 -0.14468 C 0.02934 -0.1294 0.0415 -0.14445 0.0349 -0.13635 C 0.03264 -0.13056 0.03091 -0.12408 0.02865 -0.11829 C 0.02761 -0.11621 0.02413 -0.11042 0.02327 -0.10649 C 0.02101 -0.09931 0.02049 -0.09144 0.01702 -0.08496 C 0.01389 -0.06852 0.00903 -0.05255 0.00625 -0.03588 C 0.00452 -0.02709 0.00417 -0.01783 0.00087 -0.00973 C 0.00035 -0.00718 -0.00173 -0.00232 -2.77778E-6 4.44444E-6 " pathEditMode="relative" rAng="0" ptsTypes="ffffffffffffffffA">
                                      <p:cBhvr>
                                        <p:cTn id="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1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5.92593E-6 C 0.0448 -0.00139 0.04167 -0.00209 0.09324 -5.92593E-6 C 0.09775 -5.92593E-6 0.1066 0.00347 0.1066 0.00347 C 0.10452 0.01157 0.09358 0.00995 0.08872 0.01064 C 0.05539 0.00925 0.03282 0.00856 -0.00278 0.00949 C 0.02049 0.01689 0.09532 0.01064 0.10035 0.01064 C 0.0889 0.00115 0.07848 0.00046 0.06546 -0.00116 C 0.04775 -0.00093 0.03004 -0.0007 0.01251 -5.92593E-6 C -0.00539 0.00046 -0.00278 -0.00602 -0.00539 0.00462 C 0.01025 0.01157 0.02744 0.01041 0.04393 0.01296 C 0.05313 0.01249 0.06233 0.01273 0.07171 0.0118 C 0.0731 0.01157 0.07605 0.01134 0.07605 0.00949 C 0.07605 0.00509 0.06806 0.00532 0.06268 0.00462 C 0.04584 0.00486 0.029 0.00347 0.01251 0.00578 C 0.01008 0.00601 0.01633 0.00972 0.01876 0.01064 C 0.02188 0.0118 0.02535 0.01134 0.02865 0.0118 C 0.04081 0.01134 0.05435 0.01759 0.06546 0.01064 C 0.07483 0.00439 0.03403 0.00833 0.03403 0.00833 C 0.04515 0.00532 0.04081 0.00763 0.0474 0.00347 C 0.04862 0.0037 0.05018 0.00324 0.05105 0.00462 C 0.05226 0.00694 0.04462 0.00671 0.04567 0.00949 C 0.04619 0.01111 0.04862 0.00949 0.05018 0.00949 " pathEditMode="relative" ptsTypes="fffffffffffffffffffffA">
                                      <p:cBhvr>
                                        <p:cTn id="4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5.92593E-6 C 0.0448 -0.00139 0.04167 -0.00209 0.09324 -5.92593E-6 C 0.09775 -5.92593E-6 0.1066 0.00347 0.1066 0.00347 C 0.10452 0.01157 0.09358 0.00995 0.08872 0.01064 C 0.05539 0.00925 0.03282 0.00856 -0.00278 0.00949 C 0.02049 0.01689 0.09532 0.01064 0.10035 0.01064 C 0.0889 0.00115 0.07848 0.00046 0.06546 -0.00116 C 0.04775 -0.00093 0.03004 -0.0007 0.01251 -5.92593E-6 C -0.00539 0.00046 -0.00278 -0.00602 -0.00539 0.00462 C 0.01025 0.01157 0.02744 0.01041 0.04393 0.01296 C 0.05313 0.01249 0.06233 0.01273 0.07171 0.0118 C 0.0731 0.01157 0.07605 0.01134 0.07605 0.00949 C 0.07605 0.00509 0.06806 0.00532 0.06268 0.00462 C 0.04584 0.00486 0.029 0.00347 0.01251 0.00578 C 0.01008 0.00601 0.01633 0.00972 0.01876 0.01064 C 0.02188 0.0118 0.02535 0.01134 0.02865 0.0118 C 0.04081 0.01134 0.05435 0.01759 0.06546 0.01064 C 0.07483 0.00439 0.03403 0.00833 0.03403 0.00833 C 0.04515 0.00532 0.04081 0.00763 0.0474 0.00347 C 0.04862 0.0037 0.05018 0.00324 0.05105 0.00462 C 0.05226 0.00694 0.04462 0.00671 0.04567 0.00949 C 0.04619 0.01111 0.04862 0.00949 0.05018 0.00949 " pathEditMode="relative" ptsTypes="fffffffffffffffffffffA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6" grpId="0"/>
      <p:bldP spid="27" grpId="0"/>
      <p:bldP spid="29" grpId="0"/>
      <p:bldP spid="32" grpId="0" animBg="1"/>
      <p:bldP spid="32" grpId="1" animBg="1"/>
      <p:bldP spid="33" grpId="0" animBg="1"/>
      <p:bldP spid="3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2051720" y="264068"/>
            <a:ext cx="7092280" cy="428628"/>
            <a:chOff x="3929058" y="5643578"/>
            <a:chExt cx="5214942" cy="571504"/>
          </a:xfrm>
          <a:solidFill>
            <a:srgbClr val="FFC000"/>
          </a:solidFill>
        </p:grpSpPr>
        <p:sp>
          <p:nvSpPr>
            <p:cNvPr id="24" name="갈매기형 수장 2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14876" y="5643578"/>
              <a:ext cx="4429124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6"/>
          <p:cNvGrpSpPr/>
          <p:nvPr/>
        </p:nvGrpSpPr>
        <p:grpSpPr>
          <a:xfrm rot="10800000">
            <a:off x="0" y="6715148"/>
            <a:ext cx="9429784" cy="142852"/>
            <a:chOff x="3929058" y="5643578"/>
            <a:chExt cx="4963937" cy="571504"/>
          </a:xfrm>
          <a:solidFill>
            <a:srgbClr val="FFC000"/>
          </a:solidFill>
        </p:grpSpPr>
        <p:sp>
          <p:nvSpPr>
            <p:cNvPr id="17" name="갈매기형 수장 16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63870" y="5643578"/>
              <a:ext cx="4429125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51520" y="26064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02 Functions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949" y="1837983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Interaction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타원 9"/>
          <p:cNvSpPr/>
          <p:nvPr/>
        </p:nvSpPr>
        <p:spPr>
          <a:xfrm>
            <a:off x="395536" y="1096708"/>
            <a:ext cx="1944216" cy="1944216"/>
          </a:xfrm>
          <a:prstGeom prst="ellipse">
            <a:avLst/>
          </a:prstGeom>
          <a:noFill/>
          <a:ln w="127000" cmpd="thickThin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35896" y="1340768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sensing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16216" y="386104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actuations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2" name="Picture 21" descr="unna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94601">
            <a:off x="4820558" y="1013262"/>
            <a:ext cx="2153816" cy="2153816"/>
          </a:xfrm>
          <a:prstGeom prst="rect">
            <a:avLst/>
          </a:prstGeom>
        </p:spPr>
      </p:pic>
      <p:pic>
        <p:nvPicPr>
          <p:cNvPr id="23" name="Picture 22" descr="plant-psd799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564904"/>
            <a:ext cx="4248472" cy="4131639"/>
          </a:xfrm>
          <a:prstGeom prst="rect">
            <a:avLst/>
          </a:prstGeom>
        </p:spPr>
      </p:pic>
      <p:pic>
        <p:nvPicPr>
          <p:cNvPr id="10" name="Picture 9" descr="845155864_41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725144"/>
            <a:ext cx="2571580" cy="1938186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4860032" y="3068960"/>
            <a:ext cx="1085039" cy="2736778"/>
          </a:xfrm>
          <a:custGeom>
            <a:avLst/>
            <a:gdLst>
              <a:gd name="connsiteX0" fmla="*/ 388254 w 1085039"/>
              <a:gd name="connsiteY0" fmla="*/ 0 h 2736778"/>
              <a:gd name="connsiteX1" fmla="*/ 3158 w 1085039"/>
              <a:gd name="connsiteY1" fmla="*/ 434258 h 2736778"/>
              <a:gd name="connsiteX2" fmla="*/ 576706 w 1085039"/>
              <a:gd name="connsiteY2" fmla="*/ 548968 h 2736778"/>
              <a:gd name="connsiteX3" fmla="*/ 322706 w 1085039"/>
              <a:gd name="connsiteY3" fmla="*/ 975032 h 2736778"/>
              <a:gd name="connsiteX4" fmla="*/ 945416 w 1085039"/>
              <a:gd name="connsiteY4" fmla="*/ 1245419 h 2736778"/>
              <a:gd name="connsiteX5" fmla="*/ 502964 w 1085039"/>
              <a:gd name="connsiteY5" fmla="*/ 1663290 h 2736778"/>
              <a:gd name="connsiteX6" fmla="*/ 1084706 w 1085039"/>
              <a:gd name="connsiteY6" fmla="*/ 1966452 h 2736778"/>
              <a:gd name="connsiteX7" fmla="*/ 593093 w 1085039"/>
              <a:gd name="connsiteY7" fmla="*/ 2326968 h 2736778"/>
              <a:gd name="connsiteX8" fmla="*/ 1027351 w 1085039"/>
              <a:gd name="connsiteY8" fmla="*/ 2580968 h 2736778"/>
              <a:gd name="connsiteX9" fmla="*/ 1060125 w 1085039"/>
              <a:gd name="connsiteY9" fmla="*/ 2630129 h 2736778"/>
              <a:gd name="connsiteX10" fmla="*/ 904448 w 1085039"/>
              <a:gd name="connsiteY10" fmla="*/ 2736645 h 2736778"/>
              <a:gd name="connsiteX11" fmla="*/ 691416 w 1085039"/>
              <a:gd name="connsiteY11" fmla="*/ 2654710 h 273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039" h="2736778">
                <a:moveTo>
                  <a:pt x="388254" y="0"/>
                </a:moveTo>
                <a:cubicBezTo>
                  <a:pt x="180001" y="171381"/>
                  <a:pt x="-28251" y="342763"/>
                  <a:pt x="3158" y="434258"/>
                </a:cubicBezTo>
                <a:cubicBezTo>
                  <a:pt x="34567" y="525753"/>
                  <a:pt x="523448" y="458839"/>
                  <a:pt x="576706" y="548968"/>
                </a:cubicBezTo>
                <a:cubicBezTo>
                  <a:pt x="629964" y="639097"/>
                  <a:pt x="261254" y="858957"/>
                  <a:pt x="322706" y="975032"/>
                </a:cubicBezTo>
                <a:cubicBezTo>
                  <a:pt x="384158" y="1091107"/>
                  <a:pt x="915373" y="1130709"/>
                  <a:pt x="945416" y="1245419"/>
                </a:cubicBezTo>
                <a:cubicBezTo>
                  <a:pt x="975459" y="1360129"/>
                  <a:pt x="479749" y="1543118"/>
                  <a:pt x="502964" y="1663290"/>
                </a:cubicBezTo>
                <a:cubicBezTo>
                  <a:pt x="526179" y="1783462"/>
                  <a:pt x="1069684" y="1855839"/>
                  <a:pt x="1084706" y="1966452"/>
                </a:cubicBezTo>
                <a:cubicBezTo>
                  <a:pt x="1099728" y="2077065"/>
                  <a:pt x="602652" y="2224549"/>
                  <a:pt x="593093" y="2326968"/>
                </a:cubicBezTo>
                <a:cubicBezTo>
                  <a:pt x="583534" y="2429387"/>
                  <a:pt x="949512" y="2530441"/>
                  <a:pt x="1027351" y="2580968"/>
                </a:cubicBezTo>
                <a:cubicBezTo>
                  <a:pt x="1105190" y="2631495"/>
                  <a:pt x="1080609" y="2604183"/>
                  <a:pt x="1060125" y="2630129"/>
                </a:cubicBezTo>
                <a:cubicBezTo>
                  <a:pt x="1039641" y="2656075"/>
                  <a:pt x="965899" y="2732548"/>
                  <a:pt x="904448" y="2736645"/>
                </a:cubicBezTo>
                <a:cubicBezTo>
                  <a:pt x="842997" y="2740742"/>
                  <a:pt x="696878" y="2649248"/>
                  <a:pt x="691416" y="2654710"/>
                </a:cubicBezTo>
              </a:path>
            </a:pathLst>
          </a:custGeom>
          <a:noFill/>
          <a:ln>
            <a:solidFill>
              <a:srgbClr val="FFC61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61A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flipH="1">
            <a:off x="2699792" y="3068960"/>
            <a:ext cx="1085039" cy="2736778"/>
          </a:xfrm>
          <a:custGeom>
            <a:avLst/>
            <a:gdLst>
              <a:gd name="connsiteX0" fmla="*/ 388254 w 1085039"/>
              <a:gd name="connsiteY0" fmla="*/ 0 h 2736778"/>
              <a:gd name="connsiteX1" fmla="*/ 3158 w 1085039"/>
              <a:gd name="connsiteY1" fmla="*/ 434258 h 2736778"/>
              <a:gd name="connsiteX2" fmla="*/ 576706 w 1085039"/>
              <a:gd name="connsiteY2" fmla="*/ 548968 h 2736778"/>
              <a:gd name="connsiteX3" fmla="*/ 322706 w 1085039"/>
              <a:gd name="connsiteY3" fmla="*/ 975032 h 2736778"/>
              <a:gd name="connsiteX4" fmla="*/ 945416 w 1085039"/>
              <a:gd name="connsiteY4" fmla="*/ 1245419 h 2736778"/>
              <a:gd name="connsiteX5" fmla="*/ 502964 w 1085039"/>
              <a:gd name="connsiteY5" fmla="*/ 1663290 h 2736778"/>
              <a:gd name="connsiteX6" fmla="*/ 1084706 w 1085039"/>
              <a:gd name="connsiteY6" fmla="*/ 1966452 h 2736778"/>
              <a:gd name="connsiteX7" fmla="*/ 593093 w 1085039"/>
              <a:gd name="connsiteY7" fmla="*/ 2326968 h 2736778"/>
              <a:gd name="connsiteX8" fmla="*/ 1027351 w 1085039"/>
              <a:gd name="connsiteY8" fmla="*/ 2580968 h 2736778"/>
              <a:gd name="connsiteX9" fmla="*/ 1060125 w 1085039"/>
              <a:gd name="connsiteY9" fmla="*/ 2630129 h 2736778"/>
              <a:gd name="connsiteX10" fmla="*/ 904448 w 1085039"/>
              <a:gd name="connsiteY10" fmla="*/ 2736645 h 2736778"/>
              <a:gd name="connsiteX11" fmla="*/ 691416 w 1085039"/>
              <a:gd name="connsiteY11" fmla="*/ 2654710 h 273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039" h="2736778">
                <a:moveTo>
                  <a:pt x="388254" y="0"/>
                </a:moveTo>
                <a:cubicBezTo>
                  <a:pt x="180001" y="171381"/>
                  <a:pt x="-28251" y="342763"/>
                  <a:pt x="3158" y="434258"/>
                </a:cubicBezTo>
                <a:cubicBezTo>
                  <a:pt x="34567" y="525753"/>
                  <a:pt x="523448" y="458839"/>
                  <a:pt x="576706" y="548968"/>
                </a:cubicBezTo>
                <a:cubicBezTo>
                  <a:pt x="629964" y="639097"/>
                  <a:pt x="261254" y="858957"/>
                  <a:pt x="322706" y="975032"/>
                </a:cubicBezTo>
                <a:cubicBezTo>
                  <a:pt x="384158" y="1091107"/>
                  <a:pt x="915373" y="1130709"/>
                  <a:pt x="945416" y="1245419"/>
                </a:cubicBezTo>
                <a:cubicBezTo>
                  <a:pt x="975459" y="1360129"/>
                  <a:pt x="479749" y="1543118"/>
                  <a:pt x="502964" y="1663290"/>
                </a:cubicBezTo>
                <a:cubicBezTo>
                  <a:pt x="526179" y="1783462"/>
                  <a:pt x="1069684" y="1855839"/>
                  <a:pt x="1084706" y="1966452"/>
                </a:cubicBezTo>
                <a:cubicBezTo>
                  <a:pt x="1099728" y="2077065"/>
                  <a:pt x="602652" y="2224549"/>
                  <a:pt x="593093" y="2326968"/>
                </a:cubicBezTo>
                <a:cubicBezTo>
                  <a:pt x="583534" y="2429387"/>
                  <a:pt x="949512" y="2530441"/>
                  <a:pt x="1027351" y="2580968"/>
                </a:cubicBezTo>
                <a:cubicBezTo>
                  <a:pt x="1105190" y="2631495"/>
                  <a:pt x="1080609" y="2604183"/>
                  <a:pt x="1060125" y="2630129"/>
                </a:cubicBezTo>
                <a:cubicBezTo>
                  <a:pt x="1039641" y="2656075"/>
                  <a:pt x="965899" y="2732548"/>
                  <a:pt x="904448" y="2736645"/>
                </a:cubicBezTo>
                <a:cubicBezTo>
                  <a:pt x="842997" y="2740742"/>
                  <a:pt x="696878" y="2649248"/>
                  <a:pt x="691416" y="2654710"/>
                </a:cubicBezTo>
              </a:path>
            </a:pathLst>
          </a:custGeom>
          <a:noFill/>
          <a:ln>
            <a:solidFill>
              <a:srgbClr val="FFC61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61A"/>
              </a:solidFill>
            </a:endParaRPr>
          </a:p>
        </p:txBody>
      </p:sp>
      <p:pic>
        <p:nvPicPr>
          <p:cNvPr id="16" name="Picture 15" descr="sou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5361" flipH="1">
            <a:off x="1150716" y="3059143"/>
            <a:ext cx="1680070" cy="157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0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58 -0.29283 C 0.18768 -0.29167 0.18229 -0.28936 0.17657 -0.28797 C 0.16997 -0.28403 0.16337 -0.28056 0.15677 -0.27616 C 0.15261 -0.27385 0.14809 -0.27292 0.14427 -0.27014 C 0.13976 -0.26737 0.13663 -0.26459 0.13177 -0.26297 C 0.12604 -0.25787 0.11979 -0.2544 0.11389 -0.24977 C 0.1092 -0.24653 0.10625 -0.2419 0.10122 -0.24028 C 0.09462 -0.23149 0.08681 -0.22431 0.08073 -0.21505 C 0.06684 -0.19468 0.05434 -0.17362 0.04306 -0.1507 C 0.04098 -0.14213 0.04393 -0.15186 0.03941 -0.14468 C 0.02934 -0.1294 0.0415 -0.14445 0.0349 -0.13635 C 0.03264 -0.13056 0.03091 -0.12408 0.02865 -0.11829 C 0.02761 -0.11621 0.02413 -0.11042 0.02327 -0.10649 C 0.02101 -0.09931 0.02049 -0.09144 0.01702 -0.08496 C 0.01389 -0.06852 0.00903 -0.05255 0.00625 -0.03588 C 0.00452 -0.02709 0.00417 -0.01783 0.00087 -0.00973 C 0.00035 -0.00718 -0.00173 -0.00232 -2.77778E-6 4.44444E-6 " pathEditMode="relative" rAng="0" ptsTypes="ffffffffffffffff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1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5.92593E-6 C 0.0448 -0.00139 0.04167 -0.00209 0.09324 -5.92593E-6 C 0.09775 -5.92593E-6 0.1066 0.00347 0.1066 0.00347 C 0.10452 0.01157 0.09358 0.00995 0.08872 0.01064 C 0.05539 0.00925 0.03282 0.00856 -0.00278 0.00949 C 0.02049 0.01689 0.09532 0.01064 0.10035 0.01064 C 0.0889 0.00115 0.07848 0.00046 0.06546 -0.00116 C 0.04775 -0.00093 0.03004 -0.0007 0.01251 -5.92593E-6 C -0.00539 0.00046 -0.00278 -0.00602 -0.00539 0.00462 C 0.01025 0.01157 0.02744 0.01041 0.04393 0.01296 C 0.05313 0.01249 0.06233 0.01273 0.07171 0.0118 C 0.0731 0.01157 0.07605 0.01134 0.07605 0.00949 C 0.07605 0.00509 0.06806 0.00532 0.06268 0.00462 C 0.04584 0.00486 0.029 0.00347 0.01251 0.00578 C 0.01008 0.00601 0.01633 0.00972 0.01876 0.01064 C 0.02188 0.0118 0.02535 0.01134 0.02865 0.0118 C 0.04081 0.01134 0.05435 0.01759 0.06546 0.01064 C 0.07483 0.00439 0.03403 0.00833 0.03403 0.00833 C 0.04515 0.00532 0.04081 0.00763 0.0474 0.00347 C 0.04862 0.0037 0.05018 0.00324 0.05105 0.00462 C 0.05226 0.00694 0.04462 0.00671 0.04567 0.00949 C 0.04619 0.01111 0.04862 0.00949 0.05018 0.00949 " pathEditMode="relative" ptsTypes="fffffffffffffffffffff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5.92593E-6 C 0.0448 -0.00139 0.04167 -0.00209 0.09324 -5.92593E-6 C 0.09775 -5.92593E-6 0.1066 0.00347 0.1066 0.00347 C 0.10452 0.01157 0.09358 0.00995 0.08872 0.01064 C 0.05539 0.00925 0.03282 0.00856 -0.00278 0.00949 C 0.02049 0.01689 0.09532 0.01064 0.10035 0.01064 C 0.0889 0.00115 0.07848 0.00046 0.06546 -0.00116 C 0.04775 -0.00093 0.03004 -0.0007 0.01251 -5.92593E-6 C -0.00539 0.00046 -0.00278 -0.00602 -0.00539 0.00462 C 0.01025 0.01157 0.02744 0.01041 0.04393 0.01296 C 0.05313 0.01249 0.06233 0.01273 0.07171 0.0118 C 0.0731 0.01157 0.07605 0.01134 0.07605 0.00949 C 0.07605 0.00509 0.06806 0.00532 0.06268 0.00462 C 0.04584 0.00486 0.029 0.00347 0.01251 0.00578 C 0.01008 0.00601 0.01633 0.00972 0.01876 0.01064 C 0.02188 0.0118 0.02535 0.01134 0.02865 0.0118 C 0.04081 0.01134 0.05435 0.01759 0.06546 0.01064 C 0.07483 0.00439 0.03403 0.00833 0.03403 0.00833 C 0.04515 0.00532 0.04081 0.00763 0.0474 0.00347 C 0.04862 0.0037 0.05018 0.00324 0.05105 0.00462 C 0.05226 0.00694 0.04462 0.00671 0.04567 0.00949 C 0.04619 0.01111 0.04862 0.00949 0.05018 0.00949 " pathEditMode="relative" ptsTypes="fffffffffffffffffffff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2" grpId="0" animBg="1"/>
      <p:bldP spid="12" grpId="1" animBg="1"/>
      <p:bldP spid="26" grpId="0" animBg="1"/>
      <p:bldP spid="2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43608" y="3000372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n w="76200"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Try Having Fun with </a:t>
            </a:r>
            <a:r>
              <a:rPr lang="en-US" altLang="ko-KR" sz="3200" b="1" dirty="0" err="1" smtClean="0">
                <a:ln w="76200"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PetPlant</a:t>
            </a:r>
            <a:endParaRPr lang="ko-KR" altLang="en-US" sz="3200" b="1" dirty="0">
              <a:ln w="76200"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8247677" y="3000372"/>
            <a:ext cx="5286380" cy="571504"/>
            <a:chOff x="3929058" y="5643578"/>
            <a:chExt cx="5214942" cy="571504"/>
          </a:xfrm>
          <a:solidFill>
            <a:srgbClr val="FFC000"/>
          </a:solidFill>
        </p:grpSpPr>
        <p:sp>
          <p:nvSpPr>
            <p:cNvPr id="11" name="갈매기형 수장 10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14876" y="5643578"/>
              <a:ext cx="4429124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6"/>
          <p:cNvGrpSpPr/>
          <p:nvPr/>
        </p:nvGrpSpPr>
        <p:grpSpPr>
          <a:xfrm rot="10800000">
            <a:off x="-2556792" y="2997520"/>
            <a:ext cx="4143404" cy="571504"/>
            <a:chOff x="3929058" y="5643578"/>
            <a:chExt cx="4963937" cy="571504"/>
          </a:xfrm>
          <a:solidFill>
            <a:srgbClr val="FFC000"/>
          </a:solidFill>
        </p:grpSpPr>
        <p:sp>
          <p:nvSpPr>
            <p:cNvPr id="14" name="갈매기형 수장 1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463870" y="5643578"/>
              <a:ext cx="4429125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13550" y="2987101"/>
            <a:ext cx="407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ln w="76200"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ThankYou</a:t>
            </a:r>
            <a:endParaRPr lang="ko-KR" altLang="en-US" sz="3200" b="1" dirty="0">
              <a:ln w="76200"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5940152" y="2994022"/>
            <a:ext cx="5286380" cy="571504"/>
            <a:chOff x="3929058" y="5643578"/>
            <a:chExt cx="5214942" cy="571504"/>
          </a:xfrm>
          <a:solidFill>
            <a:srgbClr val="FFC000"/>
          </a:solidFill>
        </p:grpSpPr>
        <p:sp>
          <p:nvSpPr>
            <p:cNvPr id="11" name="갈매기형 수장 10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14876" y="5643578"/>
              <a:ext cx="4429124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6"/>
          <p:cNvGrpSpPr/>
          <p:nvPr/>
        </p:nvGrpSpPr>
        <p:grpSpPr>
          <a:xfrm rot="10800000">
            <a:off x="-1260648" y="2987101"/>
            <a:ext cx="4143404" cy="571504"/>
            <a:chOff x="3929058" y="5643578"/>
            <a:chExt cx="4963937" cy="571504"/>
          </a:xfrm>
          <a:solidFill>
            <a:srgbClr val="FFC000"/>
          </a:solidFill>
        </p:grpSpPr>
        <p:sp>
          <p:nvSpPr>
            <p:cNvPr id="14" name="갈매기형 수장 1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463870" y="5643578"/>
              <a:ext cx="4429125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40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ibera - Sanctu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8424" y="6453336"/>
            <a:ext cx="144016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2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9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6660232" y="2996952"/>
            <a:ext cx="2699792" cy="571504"/>
            <a:chOff x="3929058" y="5643578"/>
            <a:chExt cx="3089517" cy="571504"/>
          </a:xfrm>
          <a:solidFill>
            <a:srgbClr val="FFC000"/>
          </a:solidFill>
        </p:grpSpPr>
        <p:sp>
          <p:nvSpPr>
            <p:cNvPr id="24" name="갈매기형 수장 2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97337" y="5643578"/>
              <a:ext cx="2521238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555153" y="2996952"/>
            <a:ext cx="41044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00 Demonstration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6"/>
          <p:cNvGrpSpPr/>
          <p:nvPr/>
        </p:nvGrpSpPr>
        <p:grpSpPr>
          <a:xfrm rot="10800000">
            <a:off x="-283116" y="2996952"/>
            <a:ext cx="2627784" cy="571504"/>
            <a:chOff x="3929058" y="5643578"/>
            <a:chExt cx="4963937" cy="571504"/>
          </a:xfrm>
          <a:solidFill>
            <a:srgbClr val="FFC000"/>
          </a:solidFill>
        </p:grpSpPr>
        <p:sp>
          <p:nvSpPr>
            <p:cNvPr id="31" name="갈매기형 수장 30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463870" y="5643578"/>
              <a:ext cx="4429125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91880" y="5445224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Physical Computing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20120019 </a:t>
            </a:r>
            <a:r>
              <a:rPr lang="ko-KR" altLang="en-US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김수현  </a:t>
            </a:r>
            <a:endParaRPr lang="en-US" altLang="ko-KR" dirty="0" smtClean="0">
              <a:solidFill>
                <a:schemeClr val="bg1"/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ko-KR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0131132</a:t>
            </a:r>
            <a:r>
              <a:rPr lang="ko-KR" altLang="en-US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 김혜리</a:t>
            </a:r>
            <a:endParaRPr lang="en-US" altLang="ko-KR" dirty="0">
              <a:solidFill>
                <a:schemeClr val="bg1"/>
              </a:solidFill>
              <a:latin typeface="나눔고딕"/>
              <a:ea typeface="나눔고딕"/>
              <a:cs typeface="나눔고딕"/>
            </a:endParaRPr>
          </a:p>
        </p:txBody>
      </p:sp>
      <p:grpSp>
        <p:nvGrpSpPr>
          <p:cNvPr id="12" name="그룹 5"/>
          <p:cNvGrpSpPr/>
          <p:nvPr/>
        </p:nvGrpSpPr>
        <p:grpSpPr>
          <a:xfrm>
            <a:off x="4932040" y="476672"/>
            <a:ext cx="4211960" cy="576064"/>
            <a:chOff x="3929058" y="5643578"/>
            <a:chExt cx="5214942" cy="571504"/>
          </a:xfrm>
          <a:solidFill>
            <a:srgbClr val="FFC000"/>
          </a:solidFill>
        </p:grpSpPr>
        <p:sp>
          <p:nvSpPr>
            <p:cNvPr id="13" name="갈매기형 수장 2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직사각형 24"/>
            <p:cNvSpPr/>
            <p:nvPr/>
          </p:nvSpPr>
          <p:spPr>
            <a:xfrm>
              <a:off x="4714876" y="5643578"/>
              <a:ext cx="4429124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5"/>
          <p:cNvGrpSpPr/>
          <p:nvPr/>
        </p:nvGrpSpPr>
        <p:grpSpPr>
          <a:xfrm rot="10800000">
            <a:off x="0" y="476672"/>
            <a:ext cx="1857324" cy="576064"/>
            <a:chOff x="3929058" y="5643578"/>
            <a:chExt cx="2118512" cy="571504"/>
          </a:xfrm>
          <a:solidFill>
            <a:srgbClr val="FFC000"/>
          </a:solidFill>
        </p:grpSpPr>
        <p:sp>
          <p:nvSpPr>
            <p:cNvPr id="19" name="갈매기형 수장 1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직사각형 14"/>
            <p:cNvSpPr/>
            <p:nvPr/>
          </p:nvSpPr>
          <p:spPr>
            <a:xfrm>
              <a:off x="4714876" y="5643578"/>
              <a:ext cx="1332694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2411760" y="476672"/>
            <a:ext cx="18265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PetPlant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Picture 1" descr="Plant.jpg0E3A553F-8168-49C3-B5FE1C6CF6270646.jpgLar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484784"/>
            <a:ext cx="2933126" cy="3384376"/>
          </a:xfrm>
          <a:prstGeom prst="rect">
            <a:avLst/>
          </a:prstGeom>
        </p:spPr>
      </p:pic>
      <p:pic>
        <p:nvPicPr>
          <p:cNvPr id="3" name="Picture 2" descr="pet-walkin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3851920" cy="2900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6563651" y="3003588"/>
            <a:ext cx="2699792" cy="571504"/>
            <a:chOff x="3929058" y="5643578"/>
            <a:chExt cx="3089517" cy="571504"/>
          </a:xfrm>
          <a:solidFill>
            <a:srgbClr val="FFC000"/>
          </a:solidFill>
        </p:grpSpPr>
        <p:sp>
          <p:nvSpPr>
            <p:cNvPr id="24" name="갈매기형 수장 2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97337" y="5643578"/>
              <a:ext cx="2521238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531203" y="2996952"/>
            <a:ext cx="40324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 Needs &amp; Purpose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6"/>
          <p:cNvGrpSpPr/>
          <p:nvPr/>
        </p:nvGrpSpPr>
        <p:grpSpPr>
          <a:xfrm rot="10800000">
            <a:off x="-283116" y="3003588"/>
            <a:ext cx="2627784" cy="571504"/>
            <a:chOff x="3929058" y="5643578"/>
            <a:chExt cx="4963937" cy="571504"/>
          </a:xfrm>
          <a:solidFill>
            <a:srgbClr val="FFC000"/>
          </a:solidFill>
        </p:grpSpPr>
        <p:sp>
          <p:nvSpPr>
            <p:cNvPr id="31" name="갈매기형 수장 30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463870" y="5643578"/>
              <a:ext cx="4429125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4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2571736" y="260648"/>
            <a:ext cx="6572264" cy="428628"/>
            <a:chOff x="3929058" y="5643578"/>
            <a:chExt cx="5214942" cy="571504"/>
          </a:xfrm>
          <a:solidFill>
            <a:srgbClr val="FFC000"/>
          </a:solidFill>
        </p:grpSpPr>
        <p:sp>
          <p:nvSpPr>
            <p:cNvPr id="24" name="갈매기형 수장 2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14876" y="5643578"/>
              <a:ext cx="4429124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8716" y="274608"/>
            <a:ext cx="314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Needs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&amp; Purpose</a:t>
            </a:r>
          </a:p>
        </p:txBody>
      </p:sp>
      <p:pic>
        <p:nvPicPr>
          <p:cNvPr id="4" name="Picture 3" descr="Pet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5085"/>
            <a:ext cx="9144000" cy="4152060"/>
          </a:xfrm>
          <a:prstGeom prst="rect">
            <a:avLst/>
          </a:prstGeom>
        </p:spPr>
      </p:pic>
      <p:pic>
        <p:nvPicPr>
          <p:cNvPr id="6" name="Picture 5" descr="RcdLa7oc9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6" y="3212319"/>
            <a:ext cx="1822253" cy="1779544"/>
          </a:xfrm>
          <a:prstGeom prst="rect">
            <a:avLst/>
          </a:prstGeom>
        </p:spPr>
      </p:pic>
      <p:pic>
        <p:nvPicPr>
          <p:cNvPr id="12" name="Picture 11" descr="RcdLa7oc9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14" y="4264062"/>
            <a:ext cx="1099884" cy="1074106"/>
          </a:xfrm>
          <a:prstGeom prst="rect">
            <a:avLst/>
          </a:prstGeom>
        </p:spPr>
      </p:pic>
      <p:pic>
        <p:nvPicPr>
          <p:cNvPr id="14" name="Picture 13" descr="RcdLa7oc9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18" y="4165244"/>
            <a:ext cx="1296144" cy="1265765"/>
          </a:xfrm>
          <a:prstGeom prst="rect">
            <a:avLst/>
          </a:prstGeom>
        </p:spPr>
      </p:pic>
      <p:pic>
        <p:nvPicPr>
          <p:cNvPr id="15" name="Picture 14" descr="RcdLa7oc9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83" y="3531088"/>
            <a:ext cx="1512168" cy="1476726"/>
          </a:xfrm>
          <a:prstGeom prst="rect">
            <a:avLst/>
          </a:prstGeom>
        </p:spPr>
      </p:pic>
      <p:pic>
        <p:nvPicPr>
          <p:cNvPr id="17" name="Picture 16" descr="RcdLa7oc9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99" y="3002010"/>
            <a:ext cx="1492226" cy="14572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3138" y="270423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Money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80349" y="3820390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Time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7590" y="3697237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Place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43303" y="3002010"/>
            <a:ext cx="142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Health-care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66201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Burden/Cost of Raising Pets</a:t>
            </a:r>
          </a:p>
          <a:p>
            <a:pPr algn="ctr"/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Despite Desires for Interactions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ound_Rainforest_Plants_Family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6"/>
          <a:stretch/>
        </p:blipFill>
        <p:spPr>
          <a:xfrm>
            <a:off x="-20207" y="2790339"/>
            <a:ext cx="9159569" cy="417223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23528" y="414908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Money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67744" y="3140968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Time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44081" y="461306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Health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16089" y="248812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Space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8" name="Picture 17" descr="RcdLa7oc9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41" y="3510419"/>
            <a:ext cx="2433294" cy="237626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35896" y="2708920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No Dynamic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Interactions</a:t>
            </a:r>
            <a:endParaRPr lang="en-US" sz="24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6" name="Picture 35" descr="desk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8"/>
          <a:stretch/>
        </p:blipFill>
        <p:spPr>
          <a:xfrm>
            <a:off x="102050" y="4518531"/>
            <a:ext cx="1915516" cy="1800200"/>
          </a:xfrm>
          <a:prstGeom prst="rect">
            <a:avLst/>
          </a:prstGeom>
        </p:spPr>
      </p:pic>
      <p:pic>
        <p:nvPicPr>
          <p:cNvPr id="37" name="Picture 36" descr="desk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8"/>
          <a:stretch/>
        </p:blipFill>
        <p:spPr>
          <a:xfrm>
            <a:off x="1996017" y="3438411"/>
            <a:ext cx="1915516" cy="1800200"/>
          </a:xfrm>
          <a:prstGeom prst="rect">
            <a:avLst/>
          </a:prstGeom>
        </p:spPr>
      </p:pic>
      <p:pic>
        <p:nvPicPr>
          <p:cNvPr id="38" name="Picture 37" descr="desk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8"/>
          <a:stretch/>
        </p:blipFill>
        <p:spPr>
          <a:xfrm>
            <a:off x="6964569" y="2790339"/>
            <a:ext cx="1532413" cy="1440160"/>
          </a:xfrm>
          <a:prstGeom prst="rect">
            <a:avLst/>
          </a:prstGeom>
        </p:spPr>
      </p:pic>
      <p:pic>
        <p:nvPicPr>
          <p:cNvPr id="39" name="Picture 38" descr="desk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8"/>
          <a:stretch/>
        </p:blipFill>
        <p:spPr>
          <a:xfrm>
            <a:off x="6964569" y="4878571"/>
            <a:ext cx="1492693" cy="1402832"/>
          </a:xfrm>
          <a:prstGeom prst="rect">
            <a:avLst/>
          </a:prstGeom>
        </p:spPr>
      </p:pic>
      <p:grpSp>
        <p:nvGrpSpPr>
          <p:cNvPr id="19" name="그룹 5"/>
          <p:cNvGrpSpPr/>
          <p:nvPr/>
        </p:nvGrpSpPr>
        <p:grpSpPr>
          <a:xfrm>
            <a:off x="2571736" y="260648"/>
            <a:ext cx="6572264" cy="428628"/>
            <a:chOff x="3929058" y="5643578"/>
            <a:chExt cx="5214942" cy="571504"/>
          </a:xfrm>
          <a:solidFill>
            <a:srgbClr val="FFC000"/>
          </a:solidFill>
        </p:grpSpPr>
        <p:sp>
          <p:nvSpPr>
            <p:cNvPr id="20" name="갈매기형 수장 2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직사각형 24"/>
            <p:cNvSpPr/>
            <p:nvPr/>
          </p:nvSpPr>
          <p:spPr>
            <a:xfrm>
              <a:off x="4714876" y="5643578"/>
              <a:ext cx="4429124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48716" y="274608"/>
            <a:ext cx="314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Needs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&amp; Purpose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966201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Benefits/Drawbacks of Raising plant </a:t>
            </a:r>
          </a:p>
          <a:p>
            <a:pPr algn="ctr"/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Compared to Pets</a:t>
            </a:r>
          </a:p>
        </p:txBody>
      </p:sp>
    </p:spTree>
    <p:extLst>
      <p:ext uri="{BB962C8B-B14F-4D97-AF65-F5344CB8AC3E}">
        <p14:creationId xmlns:p14="http://schemas.microsoft.com/office/powerpoint/2010/main" val="258748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/>
      <p:bldP spid="28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Plant.jpg0E3A553F-8168-49C3-B5FE1C6CF6270646.jpgLarg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84" y="4738368"/>
            <a:ext cx="1958792" cy="2260145"/>
          </a:xfrm>
          <a:prstGeom prst="rect">
            <a:avLst/>
          </a:prstGeom>
        </p:spPr>
      </p:pic>
      <p:pic>
        <p:nvPicPr>
          <p:cNvPr id="20" name="Picture 19" descr="pet-walking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30" y="4838017"/>
            <a:ext cx="2736378" cy="2060848"/>
          </a:xfrm>
          <a:prstGeom prst="rect">
            <a:avLst/>
          </a:prstGeom>
        </p:spPr>
      </p:pic>
      <p:grpSp>
        <p:nvGrpSpPr>
          <p:cNvPr id="9" name="그룹 5"/>
          <p:cNvGrpSpPr/>
          <p:nvPr/>
        </p:nvGrpSpPr>
        <p:grpSpPr>
          <a:xfrm>
            <a:off x="2571736" y="260648"/>
            <a:ext cx="6572264" cy="428628"/>
            <a:chOff x="3929058" y="5643578"/>
            <a:chExt cx="5214942" cy="571504"/>
          </a:xfrm>
          <a:solidFill>
            <a:srgbClr val="FFC000"/>
          </a:solidFill>
        </p:grpSpPr>
        <p:sp>
          <p:nvSpPr>
            <p:cNvPr id="10" name="갈매기형 수장 23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직사각형 24"/>
            <p:cNvSpPr/>
            <p:nvPr/>
          </p:nvSpPr>
          <p:spPr>
            <a:xfrm>
              <a:off x="4714876" y="5643578"/>
              <a:ext cx="4429124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8716" y="274608"/>
            <a:ext cx="314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Needs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&amp; Purpose</a:t>
            </a:r>
          </a:p>
        </p:txBody>
      </p:sp>
      <p:pic>
        <p:nvPicPr>
          <p:cNvPr id="13" name="Picture 12" descr="ceramic-sitting-flower-pot-2 (1)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9" b="89930" l="26932" r="69087">
                        <a14:backgroundMark x1="47307" y1="69789" x2="47307" y2="6978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16" t="8772" r="29825" b="6338"/>
          <a:stretch/>
        </p:blipFill>
        <p:spPr>
          <a:xfrm>
            <a:off x="3825476" y="2317569"/>
            <a:ext cx="2345888" cy="454043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966201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Provide </a:t>
            </a:r>
            <a:r>
              <a:rPr lang="en-US" altLang="ko-KR" sz="4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IoT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 Service that is </a:t>
            </a:r>
          </a:p>
          <a:p>
            <a:pPr algn="ctr"/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in between plants and pet 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1995" y="3714106"/>
            <a:ext cx="31528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Calibri" charset="0"/>
                <a:ea typeface="Calibri" charset="0"/>
                <a:cs typeface="Calibri" charset="0"/>
              </a:rPr>
              <a:t>PetPlant</a:t>
            </a:r>
            <a:endParaRPr lang="en-US" altLang="ko-KR" sz="6600" b="1" dirty="0">
              <a:ln>
                <a:solidFill>
                  <a:schemeClr val="bg1">
                    <a:alpha val="0"/>
                  </a:schemeClr>
                </a:solidFill>
              </a:ln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7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/>
          <p:cNvGrpSpPr/>
          <p:nvPr/>
        </p:nvGrpSpPr>
        <p:grpSpPr>
          <a:xfrm rot="10800000">
            <a:off x="0" y="6715148"/>
            <a:ext cx="9429784" cy="142852"/>
            <a:chOff x="3929058" y="5643578"/>
            <a:chExt cx="4963937" cy="571504"/>
          </a:xfrm>
          <a:solidFill>
            <a:srgbClr val="FFC000"/>
          </a:solidFill>
        </p:grpSpPr>
        <p:sp>
          <p:nvSpPr>
            <p:cNvPr id="17" name="갈매기형 수장 16"/>
            <p:cNvSpPr/>
            <p:nvPr/>
          </p:nvSpPr>
          <p:spPr>
            <a:xfrm>
              <a:off x="3929058" y="5643578"/>
              <a:ext cx="1143008" cy="57150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63870" y="5643578"/>
              <a:ext cx="4429125" cy="571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Picture 5" descr="wol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4" y="620688"/>
            <a:ext cx="2965034" cy="1728192"/>
          </a:xfrm>
          <a:prstGeom prst="rect">
            <a:avLst/>
          </a:prstGeom>
        </p:spPr>
      </p:pic>
      <p:pic>
        <p:nvPicPr>
          <p:cNvPr id="7" name="Picture 6" descr="ca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27" y="620688"/>
            <a:ext cx="2965035" cy="1728192"/>
          </a:xfrm>
          <a:prstGeom prst="rect">
            <a:avLst/>
          </a:prstGeom>
        </p:spPr>
      </p:pic>
      <p:pic>
        <p:nvPicPr>
          <p:cNvPr id="8" name="Picture 7" descr="bir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55" y="620688"/>
            <a:ext cx="2965034" cy="1728192"/>
          </a:xfrm>
          <a:prstGeom prst="rect">
            <a:avLst/>
          </a:prstGeom>
        </p:spPr>
      </p:pic>
      <p:pic>
        <p:nvPicPr>
          <p:cNvPr id="10" name="Picture 9" descr="mous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92896"/>
            <a:ext cx="2952328" cy="1720785"/>
          </a:xfrm>
          <a:prstGeom prst="rect">
            <a:avLst/>
          </a:prstGeom>
        </p:spPr>
      </p:pic>
      <p:pic>
        <p:nvPicPr>
          <p:cNvPr id="11" name="Picture 10" descr="cow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92896"/>
            <a:ext cx="2965035" cy="1728192"/>
          </a:xfrm>
          <a:prstGeom prst="rect">
            <a:avLst/>
          </a:prstGeom>
        </p:spPr>
      </p:pic>
      <p:pic>
        <p:nvPicPr>
          <p:cNvPr id="12" name="Picture 11" descr="frog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492896"/>
            <a:ext cx="2952328" cy="1720786"/>
          </a:xfrm>
          <a:prstGeom prst="rect">
            <a:avLst/>
          </a:prstGeom>
        </p:spPr>
      </p:pic>
      <p:pic>
        <p:nvPicPr>
          <p:cNvPr id="14" name="Picture 13" descr="elephant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5" y="4365104"/>
            <a:ext cx="2965035" cy="1728192"/>
          </a:xfrm>
          <a:prstGeom prst="rect">
            <a:avLst/>
          </a:prstGeom>
        </p:spPr>
      </p:pic>
      <p:pic>
        <p:nvPicPr>
          <p:cNvPr id="19" name="Picture 18" descr="00013what_does_fox_say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61" y="4365104"/>
            <a:ext cx="2965035" cy="1728192"/>
          </a:xfrm>
          <a:prstGeom prst="rect">
            <a:avLst/>
          </a:prstGeom>
        </p:spPr>
      </p:pic>
      <p:pic>
        <p:nvPicPr>
          <p:cNvPr id="26" name="Picture 25" descr="00012what_does_fox_say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33" y="4365104"/>
            <a:ext cx="2965035" cy="1728192"/>
          </a:xfrm>
          <a:prstGeom prst="rect">
            <a:avLst/>
          </a:prstGeom>
        </p:spPr>
      </p:pic>
      <p:pic>
        <p:nvPicPr>
          <p:cNvPr id="28" name="Picture 27" descr="5c74f15a-e3cd-406f-a45d-9f6e9ef1510e.jpg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5" r="15348"/>
          <a:stretch/>
        </p:blipFill>
        <p:spPr>
          <a:xfrm>
            <a:off x="3136711" y="908720"/>
            <a:ext cx="2904465" cy="437974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907704" y="44624"/>
            <a:ext cx="6007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8000"/>
                </a:solidFill>
              </a:rPr>
              <a:t>What does the plants say?</a:t>
            </a:r>
            <a:endParaRPr lang="en-US" sz="3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30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431</Words>
  <Application>Microsoft Macintosh PowerPoint</Application>
  <PresentationFormat>On-screen Show (4:3)</PresentationFormat>
  <Paragraphs>103</Paragraphs>
  <Slides>15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HY견고딕</vt:lpstr>
      <vt:lpstr>나눔고딕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MacBook Pro</dc:creator>
  <cp:lastModifiedBy>Microsoft Office User</cp:lastModifiedBy>
  <cp:revision>68</cp:revision>
  <dcterms:created xsi:type="dcterms:W3CDTF">2013-09-11T16:35:59Z</dcterms:created>
  <dcterms:modified xsi:type="dcterms:W3CDTF">2017-12-11T07:51:31Z</dcterms:modified>
</cp:coreProperties>
</file>